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3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FC0712-3868-EB91-5A8F-8E2196F4A7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F28D99B-F823-9514-1B95-A60383DB46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5F1DD7-2EBF-1ABB-854D-2D1A73682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92CDDF-F7E6-C041-FE00-E19A1BEF5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9FB9C8-F5C4-9E58-5CB9-74501E8F2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07303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99FC6C-BBE5-FA21-5E2B-448A7A310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54F4E67-25B4-33B6-EE30-1E04E58F3A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718B092-C09B-A358-ED30-B0754F6FF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FA4B9CF-16C6-8435-C5AC-EFC1EDA8D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200F19-5502-FDE2-CA04-F4F4348DD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84754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3F4A4D3-F2EE-14A6-E01C-E8D53316AB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0BB8D5F-16F9-D3BD-4BFA-7641173E71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D339EDD-F412-51F8-6615-ECCAA5450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9624D34-5492-2501-E8D2-52DD028A7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F17CBD-B45E-1D5C-8B65-BA57F62C4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24272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603413-303C-22AA-9ABF-451843419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E3206FA-B337-F624-B7DB-20E0CC4B55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A0AF66-A88C-9857-180A-AADD64B0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17196-A6F5-A0E8-0ED2-297195410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8B69BC-29E9-1C87-8E99-3516114CE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32261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BB37B9-6C2A-A857-7633-7A564B005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374CBD0-7D2F-3866-46DE-3E4AE13DD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BBC3DF-8BBB-C7EC-5F5F-16B27897D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3C0A3E6-1C6F-60B7-E106-96BB4B526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C44190-A7BD-6436-B3FE-17278B23F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559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9B512A-5CF9-1BBE-93AC-A2E18D43D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1546AF4-A429-1610-789D-166C100051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5A1B56B-A9DE-8C12-9FDF-1698B15795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778D8F3-5177-722B-2462-2ED5017EA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64A99C-020E-AE37-5340-9D39D678B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971B808-200A-86EE-AEB1-D25FA8F2D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5979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8E4FB7-89E1-2FCF-FD2B-0813A21D8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6443B42-FF38-5853-9A2A-010C62B5C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C59F993-6A1C-1929-3740-4C393894EA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5CFEAE5-10FF-5D8B-9D21-DF21858506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12662A5-4F75-B096-1125-508BEE05AB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9430871-8EBD-C754-5373-7904450FF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A863AAF-8422-8476-4BA4-C5907E5E1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C267A14-1D7C-4029-8D97-313372976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8154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901BDB-FC78-52A9-4F57-A915B04A1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995C024-3720-142E-BCB4-27D6445DC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6C963D4-CC8A-2CF4-997D-1D31EF401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095AB8D-12C4-588B-D989-DE6BCE0ED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69501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BE15421-5EFB-C399-9083-9424F19CB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465111A-A906-D484-A65A-080D93A2A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BD62F4A-3C36-A4CB-786E-6AD7F8613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75248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1553C5-09CF-B127-B31B-C29CDFCE2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B340B2-6368-AAA9-B61C-5468C6428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3F408FD-A190-D52E-A6DF-BDA7E663AF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14F0154-1EC0-1853-301A-1D06F6D72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4F84550-87B6-902F-4972-42DDDE822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BE7EF-8627-25E2-585B-54E910FDA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81064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ADE826-E7F7-3913-B459-430906CB9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5E39D89-D1D8-F1B8-7F03-BDC76966EC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2C54D52-15CE-2098-B459-C77DA734A0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653AC05-856C-598F-DA51-B178ABDD6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876934C-4A32-A5B1-5E77-15677EA07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38C1AAB-3CE3-AB8C-2917-C4F453F6E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21320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1402178-8C7A-AA91-002F-CD6051F40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635F6A-AA06-BF23-5B7F-478D934428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B62F81-4BAC-4A1D-348E-3625236217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7B60A-A093-0E49-800B-3ACDB4610D9F}" type="datetimeFigureOut">
              <a:rPr lang="es-ES_tradnl" smtClean="0"/>
              <a:t>12/04/2023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4A528D-7F80-17B2-32BC-8C72EBF12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D2CF76-0F24-C60D-CC23-CD97B13D78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19AEB-4EDB-CC49-A289-A7C92AEECFC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73090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5FB3F-8B5B-F5F6-55ED-66A012BCF2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9753600" cy="2387600"/>
          </a:xfrm>
        </p:spPr>
        <p:txBody>
          <a:bodyPr/>
          <a:lstStyle/>
          <a:p>
            <a:r>
              <a:rPr lang="es-ES_tradnl" dirty="0"/>
              <a:t>Capítulo 4. Modelo de </a:t>
            </a:r>
            <a:r>
              <a:rPr lang="es-ES_tradnl" dirty="0" err="1"/>
              <a:t>Romer</a:t>
            </a:r>
            <a:endParaRPr lang="es-ES_tradn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2489E43-2A55-5BFB-5AE8-B230D1CB6A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_tradnl" dirty="0"/>
              <a:t>Una visión intuitiva</a:t>
            </a:r>
          </a:p>
        </p:txBody>
      </p:sp>
    </p:spTree>
    <p:extLst>
      <p:ext uri="{BB962C8B-B14F-4D97-AF65-F5344CB8AC3E}">
        <p14:creationId xmlns:p14="http://schemas.microsoft.com/office/powerpoint/2010/main" val="19240166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668D55-9EF1-E027-2A89-274964AA9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Implicaciones para el crecimiento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DE883F-E291-7569-AEEA-01962B3042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_tradnl" dirty="0"/>
              <a:t>El modelo de </a:t>
            </a:r>
            <a:r>
              <a:rPr lang="es-ES_tradnl" dirty="0" err="1"/>
              <a:t>Romer</a:t>
            </a:r>
            <a:r>
              <a:rPr lang="es-ES_tradnl" dirty="0"/>
              <a:t> es muy relevante, dado que brinda una solución a la deficiencia que presentan los modelos neoclásicos para explicar el crecimiento de largo plazo, al sostener la idea del crecimiento sin la necesidad de recurrir a un factor exógeno. </a:t>
            </a:r>
          </a:p>
          <a:p>
            <a:r>
              <a:rPr lang="es-ES_tradnl" dirty="0"/>
              <a:t>Por sus aportes </a:t>
            </a:r>
            <a:r>
              <a:rPr lang="es-ES_tradnl" dirty="0" err="1"/>
              <a:t>Romer</a:t>
            </a:r>
            <a:r>
              <a:rPr lang="es-ES_tradnl" dirty="0"/>
              <a:t> fue galardonado con el premio Nobel en 2018. En su discurso de aceptación del </a:t>
            </a:r>
            <a:r>
              <a:rPr lang="es-ES_tradnl" dirty="0" smtClean="0"/>
              <a:t>premio, </a:t>
            </a:r>
            <a:r>
              <a:rPr lang="es-ES_tradnl" dirty="0"/>
              <a:t>señaló que el mejor entorno para la innovación es uno en el cual se puedan compartir las ideas fácilmente. </a:t>
            </a:r>
          </a:p>
          <a:p>
            <a:r>
              <a:rPr lang="es-ES_tradnl" dirty="0"/>
              <a:t>Una implicación del modelo de </a:t>
            </a:r>
            <a:r>
              <a:rPr lang="es-ES_tradnl" dirty="0" err="1"/>
              <a:t>Romer</a:t>
            </a:r>
            <a:r>
              <a:rPr lang="es-ES_tradnl" dirty="0"/>
              <a:t> bajo externalidades fuertes es que no hay ninguna posibilidad de que se cumpla el supuesto neoclásico de la convergencia económica. Por lo tanto, la idea de que los países </a:t>
            </a:r>
            <a:r>
              <a:rPr lang="es-ES_tradnl" dirty="0" smtClean="0"/>
              <a:t>o las </a:t>
            </a:r>
            <a:r>
              <a:rPr lang="es-ES_tradnl" dirty="0"/>
              <a:t>regiones más pobres tienden a converger con las más ricas no tiene cabida en el modelo, lo que es más compatible con los hechos económicos reales.</a:t>
            </a:r>
          </a:p>
        </p:txBody>
      </p:sp>
    </p:spTree>
    <p:extLst>
      <p:ext uri="{BB962C8B-B14F-4D97-AF65-F5344CB8AC3E}">
        <p14:creationId xmlns:p14="http://schemas.microsoft.com/office/powerpoint/2010/main" val="630528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879EDD-EECB-BAF5-2734-0AD94FDF7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Algunas críticas al modelo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982A066-E10A-47E7-008A-7598FD0F3D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_tradnl" dirty="0"/>
              <a:t>Sala-i Martin (2000) menciona que el interés de estos casos es limitado, ya que no hay economías con tasas de crecimiento que crezcan en el tiempo de manera ilimitada o que el capital tienda a desaparecer tal como lo postula el primero de los casos. </a:t>
            </a:r>
          </a:p>
          <a:p>
            <a:r>
              <a:rPr lang="es-ES_tradnl" dirty="0"/>
              <a:t>El conocimiento opera en el modelo como un bien público, lo cual se considera un supuesto muy fuerte y central para el cumplimiento de sus resultados: en la realidad, es difícil que se cumpla, debido a que la tasa de difusión del conocimiento no es instantánea y toma tiempo. Además, si fuera un bien público puro, no habría incentivos para que se hicieran nuevas invenciones, ya que los inventores no podrían excluir a otros del uso de sus desarrollos (</a:t>
            </a:r>
            <a:r>
              <a:rPr lang="es-ES_tradnl" dirty="0" err="1"/>
              <a:t>Fedderke</a:t>
            </a:r>
            <a:r>
              <a:rPr lang="es-ES_tradnl" dirty="0"/>
              <a:t>, 2002).</a:t>
            </a:r>
          </a:p>
        </p:txBody>
      </p:sp>
    </p:spTree>
    <p:extLst>
      <p:ext uri="{BB962C8B-B14F-4D97-AF65-F5344CB8AC3E}">
        <p14:creationId xmlns:p14="http://schemas.microsoft.com/office/powerpoint/2010/main" val="4161411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BDD619-C873-464A-6AC8-F12C4040F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Modelo de </a:t>
            </a:r>
            <a:r>
              <a:rPr lang="es-ES_tradnl" dirty="0" err="1"/>
              <a:t>Romer</a:t>
            </a:r>
            <a:endParaRPr lang="es-ES_tradn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25C54F-5653-5127-A876-B4B542608B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Este modelo fue presentado por Paul </a:t>
            </a:r>
            <a:r>
              <a:rPr lang="es-ES_tradnl" dirty="0" err="1"/>
              <a:t>Romer</a:t>
            </a:r>
            <a:r>
              <a:rPr lang="es-ES_tradnl" dirty="0"/>
              <a:t> en el artículo “Rendimientos crecientes y crecimiento de largo plazo” (</a:t>
            </a:r>
            <a:r>
              <a:rPr lang="es-ES_tradnl" dirty="0" err="1"/>
              <a:t>Romer</a:t>
            </a:r>
            <a:r>
              <a:rPr lang="es-ES_tradnl" dirty="0"/>
              <a:t>, 1986). </a:t>
            </a:r>
          </a:p>
          <a:p>
            <a:r>
              <a:rPr lang="es-ES_tradnl" dirty="0"/>
              <a:t>El modelo introduce el concepto de progreso tecnológico endógeno. </a:t>
            </a:r>
          </a:p>
          <a:p>
            <a:r>
              <a:rPr lang="es-ES_tradnl" dirty="0"/>
              <a:t>Una consecuencia importante de este modelo es que, a diferencia del modelo de Solow (1956), permite incrementos de las tasas de crecimiento en el largo plazo.</a:t>
            </a:r>
          </a:p>
        </p:txBody>
      </p:sp>
    </p:spTree>
    <p:extLst>
      <p:ext uri="{BB962C8B-B14F-4D97-AF65-F5344CB8AC3E}">
        <p14:creationId xmlns:p14="http://schemas.microsoft.com/office/powerpoint/2010/main" val="1313705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612EAF-D9DB-781A-914A-326DAA78A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La relevancia del conocimiento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07EA87-E689-8FDB-5A3A-F0D43D4D98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_tradnl" dirty="0"/>
              <a:t>Paul </a:t>
            </a:r>
            <a:r>
              <a:rPr lang="es-ES_tradnl" dirty="0" err="1"/>
              <a:t>Romer</a:t>
            </a:r>
            <a:r>
              <a:rPr lang="es-ES_tradnl" dirty="0"/>
              <a:t> aporta una nueva forma de plantear el crecimiento económico de manera endógena a través de la idea de externalidades y rendimientos crecientes.  </a:t>
            </a:r>
          </a:p>
          <a:p>
            <a:pPr lvl="1"/>
            <a:r>
              <a:rPr lang="es-ES_tradnl" dirty="0"/>
              <a:t>Señala que en su modelo el crecimiento económico de largo plazo está comandado por la acumulación del conocimiento.</a:t>
            </a:r>
          </a:p>
          <a:p>
            <a:pPr lvl="1"/>
            <a:r>
              <a:rPr lang="es-ES_tradnl" dirty="0"/>
              <a:t>El conocimiento generado por una empresa tiene efectos de derrama en otras, dando lugar a externalidades que incrementan la productividad, lo cual es posible debido al hecho de que el conocimiento no puede ser del todo patentado ni guardado en secreto.</a:t>
            </a:r>
          </a:p>
          <a:p>
            <a:pPr lvl="1"/>
            <a:r>
              <a:rPr lang="es-ES_tradnl" dirty="0"/>
              <a:t>El conocimiento puede tener rendimientos crecientes, ya que su productividad marginal es creciente. </a:t>
            </a:r>
          </a:p>
          <a:p>
            <a:pPr lvl="1"/>
            <a:r>
              <a:rPr lang="es-ES_tradnl" dirty="0"/>
              <a:t>El conocimiento puede crecer sin límites, no hay una situación en la cual el conocimiento se detenga. Sin embargo, la producción de nuevo conocimiento tiene rendimientos decrecientes, ya </a:t>
            </a:r>
            <a:r>
              <a:rPr lang="es-ES_tradnl" dirty="0" smtClean="0"/>
              <a:t>que, </a:t>
            </a:r>
            <a:r>
              <a:rPr lang="es-ES_tradnl" dirty="0"/>
              <a:t>como señala </a:t>
            </a:r>
            <a:r>
              <a:rPr lang="es-ES_tradnl" dirty="0" err="1"/>
              <a:t>Romer</a:t>
            </a:r>
            <a:r>
              <a:rPr lang="es-ES_tradnl" dirty="0"/>
              <a:t>, al duplicar los insumos de investigación no se genera el doble de nuevo conocimiento producido.</a:t>
            </a:r>
          </a:p>
        </p:txBody>
      </p:sp>
    </p:spTree>
    <p:extLst>
      <p:ext uri="{BB962C8B-B14F-4D97-AF65-F5344CB8AC3E}">
        <p14:creationId xmlns:p14="http://schemas.microsoft.com/office/powerpoint/2010/main" val="3483260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A785E4-EE53-9EA4-BB2E-525050301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Función de producción con externalidades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ABE05E-4BF0-8661-0D69-5D481AC91F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dirty="0" err="1"/>
              <a:t>Romer</a:t>
            </a:r>
            <a:r>
              <a:rPr lang="es-ES_tradnl" dirty="0"/>
              <a:t> (1986) incorpora en la función de producción un nuevo factor 𝜅 que representa el estado del conocimiento y es la externalidad que hace diferente esta función a las ya vistas en el caso del modelo de Solow-</a:t>
            </a:r>
            <a:r>
              <a:rPr lang="es-ES_tradnl" dirty="0" err="1"/>
              <a:t>Swan</a:t>
            </a:r>
            <a:r>
              <a:rPr lang="es-ES_tradnl" dirty="0"/>
              <a:t> o en el AK.</a:t>
            </a:r>
          </a:p>
          <a:p>
            <a:pPr marL="0" indent="0" algn="ctr">
              <a:buNone/>
            </a:pPr>
            <a:r>
              <a:rPr lang="es-ES_tradnl" dirty="0"/>
              <a:t>𝑌 = 𝐹 (𝐴, 𝐾, 𝐿, 𝜅)</a:t>
            </a:r>
          </a:p>
          <a:p>
            <a:r>
              <a:rPr lang="es-ES_tradnl" dirty="0"/>
              <a:t>Una forma sencilla de expresar la función para evaluar sus propiedades es a través de una Cobb-Douglas:</a:t>
            </a:r>
          </a:p>
          <a:p>
            <a:pPr marL="0" indent="0" algn="just">
              <a:buNone/>
            </a:pPr>
            <a:endParaRPr lang="es-ES_tradnl" dirty="0"/>
          </a:p>
          <a:p>
            <a:pPr marL="0" indent="0" algn="ctr">
              <a:buNone/>
            </a:pPr>
            <a:r>
              <a:rPr lang="es-ES_tradnl" dirty="0"/>
              <a:t>𝑌 = 𝐴𝐾 </a:t>
            </a:r>
            <a:r>
              <a:rPr lang="es-ES_tradnl" baseline="30000" dirty="0"/>
              <a:t>𝛼</a:t>
            </a:r>
            <a:r>
              <a:rPr lang="es-ES_tradnl" dirty="0"/>
              <a:t> 𝐿 </a:t>
            </a:r>
            <a:r>
              <a:rPr lang="es-ES_tradnl" baseline="30000" dirty="0"/>
              <a:t>1−𝛼 </a:t>
            </a:r>
            <a:r>
              <a:rPr lang="es-ES_tradnl" dirty="0"/>
              <a:t>𝜅</a:t>
            </a:r>
            <a:r>
              <a:rPr lang="es-ES_tradnl" baseline="30000" dirty="0"/>
              <a:t>𝜂</a:t>
            </a:r>
            <a:r>
              <a:rPr lang="es-ES_trad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0182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81BB38-166B-46AD-F551-9857982D8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Versión per cápita de la función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4768EE6-6E92-FE18-EE1C-70F0430C5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Dado que el conocimiento proviene de la inversión de capital que realizan las empresas, entonces es posible establecer que es igual al capital por persona:</a:t>
            </a:r>
          </a:p>
          <a:p>
            <a:pPr marL="0" indent="0" algn="ctr">
              <a:buNone/>
            </a:pPr>
            <a:r>
              <a:rPr lang="es-ES_tradnl" dirty="0"/>
              <a:t>𝜅 = 𝑘 = (𝐾/𝐿)</a:t>
            </a:r>
          </a:p>
          <a:p>
            <a:pPr algn="just"/>
            <a:r>
              <a:rPr lang="es-ES_tradnl" dirty="0"/>
              <a:t>Esto permite plantear la función de producción per cápita de la forma siguiente: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01F6EF1-9F87-68FA-43B1-9F7A0B6E15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849" t="82116" r="31363" b="12381"/>
          <a:stretch/>
        </p:blipFill>
        <p:spPr>
          <a:xfrm>
            <a:off x="2989942" y="4735285"/>
            <a:ext cx="5849258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71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F65ECB-1CF7-4A70-08E1-5A67A72F7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Ecuación fundamental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A90E22-DA76-7EA0-3D76-A5D4749E7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Sustituyendo el resultado de la función per cápita en en la ecuación </a:t>
            </a:r>
            <a:r>
              <a:rPr lang="es-ES_tradnl" dirty="0" smtClean="0"/>
              <a:t>fundamental de </a:t>
            </a:r>
            <a:r>
              <a:rPr lang="es-ES_tradnl" dirty="0" err="1" smtClean="0"/>
              <a:t>Solow-Swan</a:t>
            </a:r>
            <a:r>
              <a:rPr lang="es-ES_tradnl" dirty="0"/>
              <a:t>, que ya examinamos en el Capítulo 2, se obtiene:</a:t>
            </a:r>
          </a:p>
          <a:p>
            <a:pPr marL="0" indent="0" algn="ctr">
              <a:buNone/>
            </a:pPr>
            <a:r>
              <a:rPr lang="es-ES_tradnl" dirty="0"/>
              <a:t>𝑘 ̇ = 𝑠𝐴𝑘 </a:t>
            </a:r>
            <a:r>
              <a:rPr lang="es-ES_tradnl" baseline="30000" dirty="0"/>
              <a:t>𝛼+𝜂 </a:t>
            </a:r>
            <a:r>
              <a:rPr lang="es-ES_tradnl" dirty="0"/>
              <a:t>− (𝛿 + 𝑛)𝑘</a:t>
            </a:r>
          </a:p>
          <a:p>
            <a:pPr algn="just"/>
            <a:endParaRPr lang="es-ES_tradnl" dirty="0"/>
          </a:p>
          <a:p>
            <a:pPr algn="just"/>
            <a:r>
              <a:rPr lang="es-ES_tradnl" dirty="0"/>
              <a:t>Por lo cual, la tasa de crecimiento sería:</a:t>
            </a:r>
          </a:p>
          <a:p>
            <a:pPr marL="0" indent="0" algn="just">
              <a:buNone/>
            </a:pPr>
            <a:endParaRPr lang="es-ES_tradnl" dirty="0"/>
          </a:p>
          <a:p>
            <a:pPr marL="0" indent="0" algn="ctr">
              <a:buNone/>
            </a:pPr>
            <a:r>
              <a:rPr lang="es-ES_tradnl" dirty="0"/>
              <a:t>𝑘 ̇/ 𝑘 = 𝑠𝐴𝑘</a:t>
            </a:r>
            <a:r>
              <a:rPr lang="es-ES_tradnl" baseline="30000" dirty="0"/>
              <a:t>𝛼+𝜂−1</a:t>
            </a:r>
            <a:r>
              <a:rPr lang="es-ES_tradnl" dirty="0"/>
              <a:t>  − (𝛿 + 𝑛) </a:t>
            </a:r>
          </a:p>
        </p:txBody>
      </p:sp>
    </p:spTree>
    <p:extLst>
      <p:ext uri="{BB962C8B-B14F-4D97-AF65-F5344CB8AC3E}">
        <p14:creationId xmlns:p14="http://schemas.microsoft.com/office/powerpoint/2010/main" val="3108357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5A8FFC-AD45-D75F-4595-70C0AC31B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Trayectoria </a:t>
            </a:r>
            <a:r>
              <a:rPr lang="es-ES_tradnl" dirty="0"/>
              <a:t>del crecimiento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88F700-2276-3920-2DE3-5723872423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La trayectoria del crecimiento económico va a estar fuertemente determinada por la intensidad de la externalidad capturada por el coeficiente 𝜂, pudiendo presentarse los siguientes casos:</a:t>
            </a:r>
          </a:p>
          <a:p>
            <a:endParaRPr lang="es-ES_tradnl" dirty="0"/>
          </a:p>
          <a:p>
            <a:pPr marL="514350" indent="-514350">
              <a:buFont typeface="+mj-lt"/>
              <a:buAutoNum type="arabicPeriod"/>
            </a:pPr>
            <a:r>
              <a:rPr lang="es-ES_tradnl" dirty="0"/>
              <a:t>Externalidades fuertes: 𝛼 + 𝜂 &gt; 1</a:t>
            </a:r>
          </a:p>
          <a:p>
            <a:pPr marL="514350" indent="-514350">
              <a:buFont typeface="+mj-lt"/>
              <a:buAutoNum type="arabicPeriod"/>
            </a:pPr>
            <a:r>
              <a:rPr lang="es-ES_tradnl" dirty="0"/>
              <a:t>Externalidades débiles: 𝛼 + 𝜂 &lt; 1</a:t>
            </a:r>
          </a:p>
          <a:p>
            <a:pPr marL="514350" indent="-514350">
              <a:buFont typeface="+mj-lt"/>
              <a:buAutoNum type="arabicPeriod"/>
            </a:pPr>
            <a:r>
              <a:rPr lang="es-ES_tradnl" dirty="0"/>
              <a:t>Externalidades muy grandes tipo AK: 𝛼 + 𝜂 = 1</a:t>
            </a:r>
          </a:p>
        </p:txBody>
      </p:sp>
    </p:spTree>
    <p:extLst>
      <p:ext uri="{BB962C8B-B14F-4D97-AF65-F5344CB8AC3E}">
        <p14:creationId xmlns:p14="http://schemas.microsoft.com/office/powerpoint/2010/main" val="626439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1032">
            <a:extLst>
              <a:ext uri="{FF2B5EF4-FFF2-40B4-BE49-F238E27FC236}">
                <a16:creationId xmlns:a16="http://schemas.microsoft.com/office/drawing/2014/main" id="{5AAE9118-0436-4488-AC4A-C14DF6A7B6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2211010"/>
            <a:ext cx="12192002" cy="464699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5" name="Rounded Rectangle 26">
            <a:extLst>
              <a:ext uri="{FF2B5EF4-FFF2-40B4-BE49-F238E27FC236}">
                <a16:creationId xmlns:a16="http://schemas.microsoft.com/office/drawing/2014/main" id="{1B10F861-B8F1-49C7-BD58-EAB20CEE7F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564" y="2423160"/>
            <a:ext cx="5613569" cy="39303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7" name="Rounded Rectangle 16">
            <a:extLst>
              <a:ext uri="{FF2B5EF4-FFF2-40B4-BE49-F238E27FC236}">
                <a16:creationId xmlns:a16="http://schemas.microsoft.com/office/drawing/2014/main" id="{61F6E425-22AB-4DA2-8FAC-58ADB58EF6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4749" y="2423160"/>
            <a:ext cx="5613569" cy="39303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BFBB1BD-B95F-7883-C271-C2BAF6E186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3" t="15773" r="17615" b="12270"/>
          <a:stretch/>
        </p:blipFill>
        <p:spPr bwMode="auto">
          <a:xfrm>
            <a:off x="320704" y="2436899"/>
            <a:ext cx="5470495" cy="386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0760700-8017-32A6-2BFA-67B2B4DAB052}"/>
              </a:ext>
            </a:extLst>
          </p:cNvPr>
          <p:cNvSpPr txBox="1"/>
          <p:nvPr/>
        </p:nvSpPr>
        <p:spPr>
          <a:xfrm>
            <a:off x="915902" y="319859"/>
            <a:ext cx="33237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b="1" dirty="0"/>
              <a:t>Externalidades fuertes: 𝛼 + 𝜂 &gt; 1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B06A49D-CD4B-2964-C7FA-FE0D58AE06AC}"/>
              </a:ext>
            </a:extLst>
          </p:cNvPr>
          <p:cNvSpPr txBox="1"/>
          <p:nvPr/>
        </p:nvSpPr>
        <p:spPr>
          <a:xfrm>
            <a:off x="7399647" y="319859"/>
            <a:ext cx="33237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b="1" dirty="0"/>
              <a:t>Externalidades débiles: 𝛼 + 𝜂 &lt; 1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CAA2F45-974B-E69D-1744-49E8FD718A4A}"/>
              </a:ext>
            </a:extLst>
          </p:cNvPr>
          <p:cNvSpPr txBox="1"/>
          <p:nvPr/>
        </p:nvSpPr>
        <p:spPr>
          <a:xfrm>
            <a:off x="321564" y="843893"/>
            <a:ext cx="5368036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_tradnl" dirty="0"/>
              <a:t>Al ir creciendo el capital la curva de ahorro tenderá a infinito. Las dos curvas se cruzan en un solo punto, 𝑘 ∗, el cual se denomina estado proporcionado, que es un tipo de estado estacionario inestable.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E2BCF9-026E-7BFE-4149-40B578ABAF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9" t="12914" r="19857" b="10057"/>
          <a:stretch/>
        </p:blipFill>
        <p:spPr bwMode="auto">
          <a:xfrm>
            <a:off x="6275577" y="2423159"/>
            <a:ext cx="5591881" cy="4160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ACA5F367-890D-6F0F-8356-8CBB1D52CF69}"/>
              </a:ext>
            </a:extLst>
          </p:cNvPr>
          <p:cNvSpPr txBox="1"/>
          <p:nvPr/>
        </p:nvSpPr>
        <p:spPr>
          <a:xfrm>
            <a:off x="6096000" y="843893"/>
            <a:ext cx="5515429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_tradnl" dirty="0"/>
              <a:t>La curva de ahorro es decreciente. </a:t>
            </a:r>
          </a:p>
          <a:p>
            <a:r>
              <a:rPr lang="es-ES_tradnl" dirty="0"/>
              <a:t>Se vuelve infinita cuando 𝑘 tiende a cero y se aproxima a cero cuando 𝑘 tiende a infinito.</a:t>
            </a:r>
          </a:p>
        </p:txBody>
      </p:sp>
    </p:spTree>
    <p:extLst>
      <p:ext uri="{BB962C8B-B14F-4D97-AF65-F5344CB8AC3E}">
        <p14:creationId xmlns:p14="http://schemas.microsoft.com/office/powerpoint/2010/main" val="2583879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DA2C20-CC40-0CE7-03C8-36E4F0A0F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Externalidades muy grandes tipo AK: 𝛼 + 𝜂 = 1</a:t>
            </a:r>
            <a:br>
              <a:rPr lang="es-ES_tradnl" dirty="0"/>
            </a:br>
            <a:endParaRPr lang="es-ES_tradn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C2F27A-B638-70C6-7F19-3762B4805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En este </a:t>
            </a:r>
            <a:r>
              <a:rPr lang="es-ES_tradnl" dirty="0" smtClean="0"/>
              <a:t>caso, </a:t>
            </a:r>
            <a:r>
              <a:rPr lang="es-ES_tradnl" dirty="0"/>
              <a:t>la tasa de crecimiento será equivalente a la obtenida por el modelo AK que ya hemos revisado en los capítulos previos y se puede escribir de la manera siguiente:</a:t>
            </a:r>
          </a:p>
          <a:p>
            <a:endParaRPr lang="es-ES_tradnl" dirty="0"/>
          </a:p>
          <a:p>
            <a:pPr marL="0" indent="0" algn="ctr">
              <a:buNone/>
            </a:pPr>
            <a:r>
              <a:rPr lang="es-ES_tradnl" dirty="0"/>
              <a:t>𝑘 ̇/ 𝑘 = 𝑠𝐴 - (𝛿 + 𝑛</a:t>
            </a:r>
            <a:r>
              <a:rPr lang="es-ES_tradnl" dirty="0" smtClean="0"/>
              <a:t>)</a:t>
            </a:r>
          </a:p>
          <a:p>
            <a:pPr marL="0" indent="0" algn="ctr">
              <a:buNone/>
            </a:pPr>
            <a:endParaRPr lang="es-ES_tradnl" dirty="0"/>
          </a:p>
          <a:p>
            <a:pPr marL="0" indent="0" algn="just">
              <a:buNone/>
            </a:pPr>
            <a:r>
              <a:rPr lang="es-ES_tradnl" dirty="0"/>
              <a:t>Este proceso es idéntico al ilustrado en la Figura 3.1 del </a:t>
            </a:r>
            <a:r>
              <a:rPr lang="es-ES_tradnl" dirty="0" smtClean="0"/>
              <a:t>Capítulo </a:t>
            </a:r>
            <a:r>
              <a:rPr lang="es-ES_tradnl" dirty="0"/>
              <a:t>3. </a:t>
            </a:r>
          </a:p>
          <a:p>
            <a:pPr marL="0" indent="0">
              <a:buNone/>
            </a:pPr>
            <a:r>
              <a:rPr lang="es-ES_tradnl" dirty="0"/>
              <a:t>Lo destacable es que, utilizando externalidades, </a:t>
            </a:r>
            <a:r>
              <a:rPr lang="es-ES_tradnl" dirty="0" err="1"/>
              <a:t>Romer</a:t>
            </a:r>
            <a:r>
              <a:rPr lang="es-ES_tradnl" dirty="0"/>
              <a:t> logra argumentar un modelo equivalente al AK. </a:t>
            </a:r>
          </a:p>
        </p:txBody>
      </p:sp>
    </p:spTree>
    <p:extLst>
      <p:ext uri="{BB962C8B-B14F-4D97-AF65-F5344CB8AC3E}">
        <p14:creationId xmlns:p14="http://schemas.microsoft.com/office/powerpoint/2010/main" val="14057234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983</Words>
  <Application>Microsoft Office PowerPoint</Application>
  <PresentationFormat>Panorámica</PresentationFormat>
  <Paragraphs>54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de Office</vt:lpstr>
      <vt:lpstr>Capítulo 4. Modelo de Romer</vt:lpstr>
      <vt:lpstr>Modelo de Romer</vt:lpstr>
      <vt:lpstr>La relevancia del conocimiento</vt:lpstr>
      <vt:lpstr>Función de producción con externalidades</vt:lpstr>
      <vt:lpstr>Versión per cápita de la función</vt:lpstr>
      <vt:lpstr>Ecuación fundamental</vt:lpstr>
      <vt:lpstr>Trayectoria del crecimiento</vt:lpstr>
      <vt:lpstr>Presentación de PowerPoint</vt:lpstr>
      <vt:lpstr>Externalidades muy grandes tipo AK: 𝛼 + 𝜂 = 1 </vt:lpstr>
      <vt:lpstr>Implicaciones para el crecimiento</vt:lpstr>
      <vt:lpstr>Algunas críticas al modelo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4. Modelo de Romer</dc:title>
  <dc:creator>LUIS QUINTANA ROMERO</dc:creator>
  <cp:lastModifiedBy>Revisor</cp:lastModifiedBy>
  <cp:revision>5</cp:revision>
  <dcterms:created xsi:type="dcterms:W3CDTF">2023-01-21T03:37:21Z</dcterms:created>
  <dcterms:modified xsi:type="dcterms:W3CDTF">2023-04-12T19:45:03Z</dcterms:modified>
</cp:coreProperties>
</file>